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Helvetica"/>
              </a:defRPr>
            </a:lvl1pPr>
            <a:lvl2pPr marL="1099038" indent="-464038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2pPr>
            <a:lvl3pPr marL="1734038" indent="-464038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3pPr>
            <a:lvl4pPr marL="2369038" indent="-464038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4pPr>
            <a:lvl5pPr marL="3004038" indent="-464038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여기에 인용을 입력하십시오.”"/>
          <p:cNvSpPr/>
          <p:nvPr>
            <p:ph type="body" sz="quarter" idx="13"/>
          </p:nvPr>
        </p:nvSpPr>
        <p:spPr>
          <a:xfrm>
            <a:off x="2387600" y="6038850"/>
            <a:ext cx="19621500" cy="9017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23739652" y="13081000"/>
            <a:ext cx="412396" cy="4699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12700" dist="12700" dir="18900000">
                    <a:srgbClr val="000000">
                      <a:alpha val="50000"/>
                    </a:srgbClr>
                  </a:outerShdw>
                </a:effectLst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3125967" y="673100"/>
            <a:ext cx="18135603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13165979" y="1104900"/>
            <a:ext cx="9525002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8538" y="13081000"/>
            <a:ext cx="414224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 A R R I E R"/>
          <p:cNvSpPr txBox="1"/>
          <p:nvPr/>
        </p:nvSpPr>
        <p:spPr>
          <a:xfrm>
            <a:off x="10943102" y="8678113"/>
            <a:ext cx="8606791" cy="398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700" tIns="12700" rIns="12700" bIns="12700" anchor="ctr">
            <a:spAutoFit/>
          </a:bodyPr>
          <a:lstStyle>
            <a:lvl1pPr>
              <a:defRPr sz="26000"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/>
            <a:r>
              <a:t>스모코</a:t>
            </a:r>
          </a:p>
        </p:txBody>
      </p:sp>
      <p:sp>
        <p:nvSpPr>
          <p:cNvPr id="120" name="C A R R I E R"/>
          <p:cNvSpPr txBox="1"/>
          <p:nvPr/>
        </p:nvSpPr>
        <p:spPr>
          <a:xfrm>
            <a:off x="2573003" y="5635550"/>
            <a:ext cx="9245791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500">
                <a:solidFill>
                  <a:schemeClr val="accent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/>
            <a:r>
              <a:t>스모코 (Smoke + 코)</a:t>
            </a:r>
          </a:p>
        </p:txBody>
      </p:sp>
      <p:sp>
        <p:nvSpPr>
          <p:cNvPr id="121" name="당신의 여행을 돕는 새로운 방법"/>
          <p:cNvSpPr txBox="1"/>
          <p:nvPr/>
        </p:nvSpPr>
        <p:spPr>
          <a:xfrm>
            <a:off x="2667668" y="1881787"/>
            <a:ext cx="19048663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100"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r>
              <a:t>스쿨존 흡연감지 자동 신고 시스템 (Automated Smoking Detection Reporting System)</a:t>
            </a:r>
            <a:br>
              <a:rPr sz="31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모서리가 둥근 직사각형"/>
          <p:cNvSpPr/>
          <p:nvPr/>
        </p:nvSpPr>
        <p:spPr>
          <a:xfrm>
            <a:off x="4295167" y="3145735"/>
            <a:ext cx="4670219" cy="8804159"/>
          </a:xfrm>
          <a:prstGeom prst="roundRect">
            <a:avLst>
              <a:gd name="adj" fmla="val 15000"/>
            </a:avLst>
          </a:prstGeom>
          <a:solidFill>
            <a:srgbClr val="B36AE1">
              <a:alpha val="15024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9" name="C A R R I E R"/>
          <p:cNvSpPr txBox="1"/>
          <p:nvPr/>
        </p:nvSpPr>
        <p:spPr>
          <a:xfrm>
            <a:off x="4892916" y="3540728"/>
            <a:ext cx="34747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/>
            <a:r>
              <a:t>스모코(Mq-7센서)</a:t>
            </a:r>
          </a:p>
        </p:txBody>
      </p:sp>
      <p:sp>
        <p:nvSpPr>
          <p:cNvPr id="200" name="해외직구"/>
          <p:cNvSpPr txBox="1"/>
          <p:nvPr/>
        </p:nvSpPr>
        <p:spPr>
          <a:xfrm>
            <a:off x="10292836" y="3540728"/>
            <a:ext cx="430956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기존의 흡연감지 경보기</a:t>
            </a:r>
          </a:p>
        </p:txBody>
      </p:sp>
      <p:sp>
        <p:nvSpPr>
          <p:cNvPr id="201" name="선"/>
          <p:cNvSpPr/>
          <p:nvPr/>
        </p:nvSpPr>
        <p:spPr>
          <a:xfrm>
            <a:off x="891811" y="4425839"/>
            <a:ext cx="14600245" cy="1"/>
          </a:xfrm>
          <a:prstGeom prst="line">
            <a:avLst/>
          </a:prstGeom>
          <a:ln w="25400">
            <a:solidFill>
              <a:srgbClr val="000000">
                <a:alpha val="1473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2" name="선"/>
          <p:cNvSpPr/>
          <p:nvPr/>
        </p:nvSpPr>
        <p:spPr>
          <a:xfrm flipV="1">
            <a:off x="3767292" y="4196574"/>
            <a:ext cx="2" cy="8804158"/>
          </a:xfrm>
          <a:prstGeom prst="line">
            <a:avLst/>
          </a:prstGeom>
          <a:ln w="25400">
            <a:solidFill>
              <a:srgbClr val="000000">
                <a:alpha val="14999"/>
              </a:srgb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3" name="선"/>
          <p:cNvSpPr/>
          <p:nvPr/>
        </p:nvSpPr>
        <p:spPr>
          <a:xfrm flipV="1">
            <a:off x="9493257" y="4196574"/>
            <a:ext cx="3" cy="8804158"/>
          </a:xfrm>
          <a:prstGeom prst="line">
            <a:avLst/>
          </a:prstGeom>
          <a:ln w="25400">
            <a:solidFill>
              <a:srgbClr val="000000">
                <a:alpha val="14999"/>
              </a:srgb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07" name="그룹"/>
          <p:cNvGrpSpPr/>
          <p:nvPr/>
        </p:nvGrpSpPr>
        <p:grpSpPr>
          <a:xfrm>
            <a:off x="1749116" y="6019433"/>
            <a:ext cx="11766067" cy="1041401"/>
            <a:chOff x="395478" y="-158468"/>
            <a:chExt cx="11766066" cy="1041400"/>
          </a:xfrm>
        </p:grpSpPr>
        <p:sp>
          <p:nvSpPr>
            <p:cNvPr id="204" name="수익모델"/>
            <p:cNvSpPr txBox="1"/>
            <p:nvPr/>
          </p:nvSpPr>
          <p:spPr>
            <a:xfrm>
              <a:off x="395478" y="38381"/>
              <a:ext cx="90525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가격</a:t>
              </a:r>
            </a:p>
          </p:txBody>
        </p:sp>
        <p:sp>
          <p:nvSpPr>
            <p:cNvPr id="205" name="협의금 수수료"/>
            <p:cNvSpPr txBox="1"/>
            <p:nvPr/>
          </p:nvSpPr>
          <p:spPr>
            <a:xfrm>
              <a:off x="2933615" y="-158469"/>
              <a:ext cx="4869900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/>
              </a:pPr>
              <a:r>
                <a:t>약 6500원 </a:t>
              </a:r>
              <a:br/>
              <a:r>
                <a:rPr sz="2500"/>
                <a:t>(아두이노 or 라즈베리파이)</a:t>
              </a:r>
            </a:p>
          </p:txBody>
        </p:sp>
        <p:sp>
          <p:nvSpPr>
            <p:cNvPr id="206" name="상품판매"/>
            <p:cNvSpPr txBox="1"/>
            <p:nvPr/>
          </p:nvSpPr>
          <p:spPr>
            <a:xfrm>
              <a:off x="10026420" y="38381"/>
              <a:ext cx="213512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182,000원</a:t>
              </a:r>
            </a:p>
          </p:txBody>
        </p:sp>
      </p:grpSp>
      <p:grpSp>
        <p:nvGrpSpPr>
          <p:cNvPr id="211" name="그룹"/>
          <p:cNvGrpSpPr/>
          <p:nvPr/>
        </p:nvGrpSpPr>
        <p:grpSpPr>
          <a:xfrm>
            <a:off x="1551376" y="7621111"/>
            <a:ext cx="11059466" cy="647701"/>
            <a:chOff x="197738" y="0"/>
            <a:chExt cx="11059465" cy="647700"/>
          </a:xfrm>
        </p:grpSpPr>
        <p:sp>
          <p:nvSpPr>
            <p:cNvPr id="208" name="생산라인"/>
            <p:cNvSpPr txBox="1"/>
            <p:nvPr/>
          </p:nvSpPr>
          <p:spPr>
            <a:xfrm>
              <a:off x="197738" y="0"/>
              <a:ext cx="130073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센서값</a:t>
              </a:r>
            </a:p>
          </p:txBody>
        </p:sp>
        <p:sp>
          <p:nvSpPr>
            <p:cNvPr id="209" name="X"/>
            <p:cNvSpPr txBox="1"/>
            <p:nvPr/>
          </p:nvSpPr>
          <p:spPr>
            <a:xfrm>
              <a:off x="3650047" y="0"/>
              <a:ext cx="327858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chemeClr val="accent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/>
              <a:r>
                <a:t>일산화탄소(ppm)</a:t>
              </a:r>
            </a:p>
          </p:txBody>
        </p:sp>
        <p:sp>
          <p:nvSpPr>
            <p:cNvPr id="210" name="O"/>
            <p:cNvSpPr txBox="1"/>
            <p:nvPr/>
          </p:nvSpPr>
          <p:spPr>
            <a:xfrm>
              <a:off x="10930762" y="0"/>
              <a:ext cx="32644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x</a:t>
              </a:r>
            </a:p>
          </p:txBody>
        </p:sp>
      </p:grpSp>
      <p:grpSp>
        <p:nvGrpSpPr>
          <p:cNvPr id="215" name="그룹"/>
          <p:cNvGrpSpPr/>
          <p:nvPr/>
        </p:nvGrpSpPr>
        <p:grpSpPr>
          <a:xfrm>
            <a:off x="1749115" y="8975140"/>
            <a:ext cx="12421921" cy="647701"/>
            <a:chOff x="593216" y="0"/>
            <a:chExt cx="12421919" cy="647700"/>
          </a:xfrm>
        </p:grpSpPr>
        <p:sp>
          <p:nvSpPr>
            <p:cNvPr id="212" name="배송대행지"/>
            <p:cNvSpPr txBox="1"/>
            <p:nvPr/>
          </p:nvSpPr>
          <p:spPr>
            <a:xfrm>
              <a:off x="593216" y="0"/>
              <a:ext cx="905257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크기</a:t>
              </a:r>
            </a:p>
          </p:txBody>
        </p:sp>
        <p:sp>
          <p:nvSpPr>
            <p:cNvPr id="213" name="X"/>
            <p:cNvSpPr txBox="1"/>
            <p:nvPr/>
          </p:nvSpPr>
          <p:spPr>
            <a:xfrm>
              <a:off x="3680502" y="0"/>
              <a:ext cx="371475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chemeClr val="accent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/>
              <a:r>
                <a:t>32(mm) x 20(mm)</a:t>
              </a:r>
            </a:p>
          </p:txBody>
        </p:sp>
        <p:sp>
          <p:nvSpPr>
            <p:cNvPr id="214" name="X"/>
            <p:cNvSpPr txBox="1"/>
            <p:nvPr/>
          </p:nvSpPr>
          <p:spPr>
            <a:xfrm>
              <a:off x="9568305" y="0"/>
              <a:ext cx="344683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11.5(cm) x 7.5(cm)</a:t>
              </a:r>
            </a:p>
          </p:txBody>
        </p:sp>
      </p:grpSp>
      <p:grpSp>
        <p:nvGrpSpPr>
          <p:cNvPr id="219" name="그룹"/>
          <p:cNvGrpSpPr/>
          <p:nvPr/>
        </p:nvGrpSpPr>
        <p:grpSpPr>
          <a:xfrm>
            <a:off x="1353637" y="10418068"/>
            <a:ext cx="11764238" cy="647702"/>
            <a:chOff x="0" y="0"/>
            <a:chExt cx="11764236" cy="647700"/>
          </a:xfrm>
        </p:grpSpPr>
        <p:sp>
          <p:nvSpPr>
            <p:cNvPr id="216" name="물류센터"/>
            <p:cNvSpPr txBox="1"/>
            <p:nvPr/>
          </p:nvSpPr>
          <p:spPr>
            <a:xfrm>
              <a:off x="0" y="0"/>
              <a:ext cx="1696212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측정거리</a:t>
              </a:r>
            </a:p>
          </p:txBody>
        </p:sp>
        <p:sp>
          <p:nvSpPr>
            <p:cNvPr id="217" name="X"/>
            <p:cNvSpPr txBox="1"/>
            <p:nvPr/>
          </p:nvSpPr>
          <p:spPr>
            <a:xfrm>
              <a:off x="4589923" y="0"/>
              <a:ext cx="137343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chemeClr val="accent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/>
              <a:r>
                <a:t>1-5(m)</a:t>
              </a:r>
            </a:p>
          </p:txBody>
        </p:sp>
        <p:sp>
          <p:nvSpPr>
            <p:cNvPr id="218" name="O"/>
            <p:cNvSpPr txBox="1"/>
            <p:nvPr/>
          </p:nvSpPr>
          <p:spPr>
            <a:xfrm>
              <a:off x="10423726" y="0"/>
              <a:ext cx="134051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1-5(m)</a:t>
              </a:r>
            </a:p>
          </p:txBody>
        </p:sp>
      </p:grpSp>
      <p:sp>
        <p:nvSpPr>
          <p:cNvPr id="220" name="국내외 경쟁업체"/>
          <p:cNvSpPr txBox="1"/>
          <p:nvPr/>
        </p:nvSpPr>
        <p:spPr>
          <a:xfrm>
            <a:off x="730467" y="832283"/>
            <a:ext cx="8031172" cy="1156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b="1" sz="6400" u="sng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기존의 시스템과의 비교</a:t>
            </a:r>
          </a:p>
        </p:txBody>
      </p:sp>
      <p:sp>
        <p:nvSpPr>
          <p:cNvPr id="221" name="그룹"/>
          <p:cNvSpPr txBox="1"/>
          <p:nvPr/>
        </p:nvSpPr>
        <p:spPr>
          <a:xfrm>
            <a:off x="1749115" y="4841636"/>
            <a:ext cx="9052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사진</a:t>
            </a:r>
          </a:p>
        </p:txBody>
      </p:sp>
      <p:pic>
        <p:nvPicPr>
          <p:cNvPr id="222" name="Screen Shot on Nov 21st at 04_51 AM.png" descr="Screen Shot on Nov 21st at 04_5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1448" y="4725044"/>
            <a:ext cx="1317657" cy="880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 Shot on Nov 21st at 04_54 AM.png" descr="Screen Shot on Nov 21st at 04_54 A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3514" y="4516158"/>
            <a:ext cx="1626394" cy="1298656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가격 약 30배…"/>
          <p:cNvSpPr/>
          <p:nvPr/>
        </p:nvSpPr>
        <p:spPr>
          <a:xfrm>
            <a:off x="16901275" y="5246732"/>
            <a:ext cx="5064523" cy="4602163"/>
          </a:xfrm>
          <a:prstGeom prst="wedgeEllipseCallout">
            <a:avLst>
              <a:gd name="adj1" fmla="val -75450"/>
              <a:gd name="adj2" fmla="val 1539"/>
            </a:avLst>
          </a:prstGeom>
          <a:gradFill>
            <a:gsLst>
              <a:gs pos="0">
                <a:schemeClr val="accent4">
                  <a:hueOff val="-782216"/>
                  <a:satOff val="13445"/>
                  <a:lumOff val="36756"/>
                </a:schemeClr>
              </a:gs>
              <a:gs pos="35000">
                <a:srgbClr val="FFD0C3"/>
              </a:gs>
              <a:gs pos="100000">
                <a:schemeClr val="accent4">
                  <a:hueOff val="-854692"/>
                  <a:satOff val="13445"/>
                  <a:lumOff val="48875"/>
                </a:schemeClr>
              </a:gs>
            </a:gsLst>
            <a:lin ang="16200000"/>
          </a:gradFill>
          <a:ln>
            <a:solidFill>
              <a:srgbClr val="DEB6A6"/>
            </a:solidFill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가격 약 30배</a:t>
            </a:r>
          </a:p>
          <a:p>
            <a:pPr/>
            <a:r>
              <a:t>크기 약 6배 차이</a:t>
            </a:r>
          </a:p>
          <a:p>
            <a:pPr/>
            <a:r>
              <a:t>+</a:t>
            </a:r>
          </a:p>
          <a:p>
            <a:pPr/>
            <a:r>
              <a:t>센서값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606" y="4325742"/>
            <a:ext cx="4435389" cy="2490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0895" y="4521200"/>
            <a:ext cx="3241499" cy="98227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hy NOW"/>
          <p:cNvSpPr txBox="1"/>
          <p:nvPr/>
        </p:nvSpPr>
        <p:spPr>
          <a:xfrm>
            <a:off x="1060668" y="545544"/>
            <a:ext cx="1114154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b="1" sz="6400" u="sng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Data Flow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119" y="5800791"/>
            <a:ext cx="1763054" cy="982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5620403" y="5520328"/>
            <a:ext cx="2301606" cy="1108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50655" y="5152151"/>
            <a:ext cx="1523712" cy="1218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18044" y="4588863"/>
            <a:ext cx="1337563" cy="982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 rot="10800000">
            <a:off x="5357648" y="7080382"/>
            <a:ext cx="943393" cy="1378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2569" y="8621084"/>
            <a:ext cx="4435388" cy="2490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800705" y="6913187"/>
            <a:ext cx="919203" cy="1378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moking icon.png" descr="smoking icon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935526" y="8749039"/>
            <a:ext cx="3203436" cy="399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센서.png" descr="센서.png"/>
          <p:cNvPicPr>
            <a:picLocks noChangeAspect="1"/>
          </p:cNvPicPr>
          <p:nvPr/>
        </p:nvPicPr>
        <p:blipFill>
          <a:blip r:embed="rId11">
            <a:extLst/>
          </a:blip>
          <a:srcRect l="0" t="0" r="0" b="10606"/>
          <a:stretch>
            <a:fillRect/>
          </a:stretch>
        </p:blipFill>
        <p:spPr>
          <a:xfrm>
            <a:off x="6658256" y="6949661"/>
            <a:ext cx="739312" cy="48934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배송지연◦오배송◦분실"/>
          <p:cNvSpPr txBox="1"/>
          <p:nvPr/>
        </p:nvSpPr>
        <p:spPr>
          <a:xfrm>
            <a:off x="3624296" y="7452584"/>
            <a:ext cx="200669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50000"/>
              </a:lnSpc>
              <a:defRPr sz="37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흡연감지</a:t>
            </a:r>
          </a:p>
        </p:txBody>
      </p:sp>
      <p:sp>
        <p:nvSpPr>
          <p:cNvPr id="239" name="배송지연◦오배송◦분실"/>
          <p:cNvSpPr txBox="1"/>
          <p:nvPr/>
        </p:nvSpPr>
        <p:spPr>
          <a:xfrm>
            <a:off x="10450556" y="9517228"/>
            <a:ext cx="416312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50000"/>
              </a:lnSpc>
              <a:defRPr sz="39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Admin Webpage</a:t>
            </a: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2569" y="4325742"/>
            <a:ext cx="4435388" cy="249088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배송지연◦오배송◦분실"/>
          <p:cNvSpPr txBox="1"/>
          <p:nvPr/>
        </p:nvSpPr>
        <p:spPr>
          <a:xfrm>
            <a:off x="10731739" y="5145686"/>
            <a:ext cx="416312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50000"/>
              </a:lnSpc>
              <a:defRPr sz="49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ASP Server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7468" y="740914"/>
            <a:ext cx="4163294" cy="233808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배송지연◦오배송◦분실"/>
          <p:cNvSpPr txBox="1"/>
          <p:nvPr/>
        </p:nvSpPr>
        <p:spPr>
          <a:xfrm>
            <a:off x="18172079" y="1573359"/>
            <a:ext cx="416312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50000"/>
              </a:lnSpc>
              <a:defRPr sz="45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Map API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316241" y="3144523"/>
            <a:ext cx="739246" cy="1108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1340" y="4325742"/>
            <a:ext cx="4435389" cy="249088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배송지연◦오배송◦분실"/>
          <p:cNvSpPr txBox="1"/>
          <p:nvPr/>
        </p:nvSpPr>
        <p:spPr>
          <a:xfrm>
            <a:off x="18184779" y="5189555"/>
            <a:ext cx="416312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50000"/>
              </a:lnSpc>
              <a:defRPr sz="45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247" name="배송지연◦오배송◦분실"/>
          <p:cNvSpPr txBox="1"/>
          <p:nvPr/>
        </p:nvSpPr>
        <p:spPr>
          <a:xfrm>
            <a:off x="20134704" y="3368757"/>
            <a:ext cx="262185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50000"/>
              </a:lnSpc>
              <a:defRPr sz="37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위치 좌표값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15366522" y="4213940"/>
            <a:ext cx="1154747" cy="173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flipH="1" rot="5400000">
            <a:off x="15289454" y="5249407"/>
            <a:ext cx="1100475" cy="1650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flipH="1" rot="10800000">
            <a:off x="18497776" y="3144523"/>
            <a:ext cx="739247" cy="110886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배송지연◦오배송◦분실"/>
          <p:cNvSpPr txBox="1"/>
          <p:nvPr/>
        </p:nvSpPr>
        <p:spPr>
          <a:xfrm>
            <a:off x="12742896" y="7272389"/>
            <a:ext cx="275421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50000"/>
              </a:lnSpc>
              <a:defRPr sz="37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흡연사실 알림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entr" nodeType="clickEffect" presetSubtype="8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1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24"/>
      <p:bldP build="whole" bldLvl="1" animBg="1" rev="0" advAuto="0" spid="237" grpId="2"/>
      <p:bldP build="whole" bldLvl="1" animBg="1" rev="0" advAuto="0" spid="233" grpId="3"/>
      <p:bldP build="whole" bldLvl="1" animBg="1" rev="0" advAuto="0" spid="242" grpId="17"/>
      <p:bldP build="whole" bldLvl="1" animBg="1" rev="0" advAuto="0" spid="240" grpId="11"/>
      <p:bldP build="whole" bldLvl="1" animBg="1" rev="0" advAuto="0" spid="227" grpId="6"/>
      <p:bldP build="whole" bldLvl="1" animBg="1" rev="0" advAuto="0" spid="246" grpId="15"/>
      <p:bldP build="whole" bldLvl="1" animBg="1" rev="0" advAuto="0" spid="244" grpId="19"/>
      <p:bldP build="whole" bldLvl="1" animBg="1" rev="0" advAuto="0" spid="232" grpId="9"/>
      <p:bldP build="whole" bldLvl="1" animBg="1" rev="0" advAuto="0" spid="250" grpId="16"/>
      <p:bldP build="whole" bldLvl="1" animBg="1" rev="0" advAuto="0" spid="239" grpId="25"/>
      <p:bldP build="whole" bldLvl="1" animBg="1" rev="0" advAuto="0" spid="230" grpId="8"/>
      <p:bldP build="whole" bldLvl="1" animBg="1" rev="0" advAuto="0" spid="235" grpId="22"/>
      <p:bldP build="whole" bldLvl="1" animBg="1" rev="0" advAuto="0" spid="241" grpId="12"/>
      <p:bldP build="whole" bldLvl="1" animBg="1" rev="0" advAuto="0" spid="245" grpId="14"/>
      <p:bldP build="whole" bldLvl="1" animBg="1" rev="0" advAuto="0" spid="229" grpId="7"/>
      <p:bldP build="whole" bldLvl="1" animBg="1" rev="0" advAuto="0" spid="243" grpId="18"/>
      <p:bldP build="whole" bldLvl="1" animBg="1" rev="0" advAuto="0" spid="236" grpId="1"/>
      <p:bldP build="whole" bldLvl="1" animBg="1" rev="0" advAuto="0" spid="247" grpId="20"/>
      <p:bldP build="whole" bldLvl="1" animBg="1" rev="0" advAuto="0" spid="226" grpId="5"/>
      <p:bldP build="whole" bldLvl="1" animBg="1" rev="0" advAuto="0" spid="238" grpId="4"/>
      <p:bldP build="whole" bldLvl="1" animBg="1" rev="0" advAuto="0" spid="231" grpId="10"/>
      <p:bldP build="whole" bldLvl="1" animBg="1" rev="0" advAuto="0" spid="249" grpId="21"/>
      <p:bldP build="whole" bldLvl="1" animBg="1" rev="0" advAuto="0" spid="251" grpId="23"/>
      <p:bldP build="whole" bldLvl="1" animBg="1" rev="0" advAuto="0" spid="248" grpId="1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웹서비스: 관리&amp;단속이 쉬운 스모코 흡연감지 시스템으로 24시간 흡연피해 예방 및 적발"/>
          <p:cNvSpPr txBox="1"/>
          <p:nvPr/>
        </p:nvSpPr>
        <p:spPr>
          <a:xfrm>
            <a:off x="615720" y="101338"/>
            <a:ext cx="18003366" cy="760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1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웹서비스: 관리&amp;단속이 쉬운 스모코 흡연감지 시스템으로 24시간 흡연피해 예방 및 적발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1482986" y="878575"/>
            <a:ext cx="22190958" cy="13270250"/>
            <a:chOff x="0" y="0"/>
            <a:chExt cx="22190957" cy="13270248"/>
          </a:xfrm>
        </p:grpSpPr>
        <p:sp>
          <p:nvSpPr>
            <p:cNvPr id="254" name="Web"/>
            <p:cNvSpPr txBox="1"/>
            <p:nvPr/>
          </p:nvSpPr>
          <p:spPr>
            <a:xfrm>
              <a:off x="12967509" y="3665548"/>
              <a:ext cx="454572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 defTabSz="914400">
                <a:defRPr b="1" sz="48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Web</a:t>
              </a:r>
            </a:p>
          </p:txBody>
        </p:sp>
        <p:sp>
          <p:nvSpPr>
            <p:cNvPr id="255" name="자바스크립트 Node.js를 통한 프레임워크 구현…"/>
            <p:cNvSpPr txBox="1"/>
            <p:nvPr/>
          </p:nvSpPr>
          <p:spPr>
            <a:xfrm>
              <a:off x="12854513" y="6880535"/>
              <a:ext cx="7954595" cy="1402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l" defTabSz="914400">
                <a:lnSpc>
                  <a:spcPct val="130000"/>
                </a:lnSpc>
                <a:defRPr sz="2400">
                  <a:solidFill>
                    <a:srgbClr val="000000">
                      <a:alpha val="70000"/>
                    </a:srgbClr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자바스크립트 Node.js를 통한 프레임워크 구현</a:t>
              </a:r>
            </a:p>
            <a:p>
              <a:pPr algn="l" defTabSz="914400">
                <a:lnSpc>
                  <a:spcPct val="130000"/>
                </a:lnSpc>
                <a:defRPr sz="2400">
                  <a:solidFill>
                    <a:srgbClr val="000000">
                      <a:alpha val="70000"/>
                    </a:srgbClr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아마존 클라우드서버(EC2) 기반, </a:t>
              </a:r>
            </a:p>
            <a:p>
              <a:pPr algn="l" defTabSz="914400">
                <a:lnSpc>
                  <a:spcPct val="130000"/>
                </a:lnSpc>
                <a:defRPr sz="2400">
                  <a:solidFill>
                    <a:srgbClr val="000000">
                      <a:alpha val="70000"/>
                    </a:srgbClr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Load Balancer통해 안정성 있는 서버 구축</a:t>
              </a:r>
            </a:p>
          </p:txBody>
        </p:sp>
        <p:sp>
          <p:nvSpPr>
            <p:cNvPr id="256" name="Amazon web service."/>
            <p:cNvSpPr txBox="1"/>
            <p:nvPr/>
          </p:nvSpPr>
          <p:spPr>
            <a:xfrm>
              <a:off x="12908965" y="4972030"/>
              <a:ext cx="5197035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 defTabSz="914400">
                <a:defRPr sz="36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Amazon web service.</a:t>
              </a:r>
            </a:p>
          </p:txBody>
        </p:sp>
        <p:pic>
          <p:nvPicPr>
            <p:cNvPr id="257" name="데모.png" descr="데모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610907" y="603187"/>
              <a:ext cx="17476490" cy="107712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laptop@2x.png" descr="laptop@2x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190958" cy="13270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그룹"/>
          <p:cNvSpPr txBox="1"/>
          <p:nvPr/>
        </p:nvSpPr>
        <p:spPr>
          <a:xfrm>
            <a:off x="8788476" y="5477653"/>
            <a:ext cx="680704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700">
                <a:solidFill>
                  <a:schemeClr val="accent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pPr>
            <a:r>
              <a:t>스 모 코 </a:t>
            </a:r>
            <a:r>
              <a:rPr>
                <a:solidFill>
                  <a:srgbClr val="000000"/>
                </a:solidFill>
              </a:rPr>
              <a:t>데모시연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그룹"/>
          <p:cNvGrpSpPr/>
          <p:nvPr/>
        </p:nvGrpSpPr>
        <p:grpSpPr>
          <a:xfrm>
            <a:off x="1074661" y="2999597"/>
            <a:ext cx="15529078" cy="3398807"/>
            <a:chOff x="-1295400" y="-304799"/>
            <a:chExt cx="15529076" cy="3398805"/>
          </a:xfrm>
        </p:grpSpPr>
        <p:sp>
          <p:nvSpPr>
            <p:cNvPr id="263" name="C A R R I E R"/>
            <p:cNvSpPr txBox="1"/>
            <p:nvPr/>
          </p:nvSpPr>
          <p:spPr>
            <a:xfrm>
              <a:off x="7826258" y="1506505"/>
              <a:ext cx="3998698" cy="158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9800">
                  <a:solidFill>
                    <a:schemeClr val="accent5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defRPr>
              </a:lvl1pPr>
            </a:lstStyle>
            <a:p>
              <a:pPr/>
              <a:r>
                <a:t>스 모 코</a:t>
              </a:r>
            </a:p>
          </p:txBody>
        </p:sp>
        <p:sp>
          <p:nvSpPr>
            <p:cNvPr id="264" name="당신의 여행을 돕는 새로운 방법"/>
            <p:cNvSpPr txBox="1"/>
            <p:nvPr/>
          </p:nvSpPr>
          <p:spPr>
            <a:xfrm>
              <a:off x="-1295401" y="-304800"/>
              <a:ext cx="15529078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l">
                <a:defRPr sz="7400">
                  <a:latin typeface="Apple SD 산돌고딕 Neo 아주옅은체"/>
                  <a:ea typeface="Apple SD 산돌고딕 Neo 아주옅은체"/>
                  <a:cs typeface="Apple SD 산돌고딕 Neo 아주옅은체"/>
                  <a:sym typeface="Apple SD 산돌고딕 Neo 아주옅은체"/>
                </a:defRPr>
              </a:pPr>
              <a:r>
                <a:t>                          스쿨존 흡연단속 </a:t>
              </a:r>
              <a:r>
                <a:rPr sz="7700"/>
                <a:t>지킴이</a:t>
              </a:r>
            </a:p>
          </p:txBody>
        </p:sp>
      </p:grpSp>
      <p:sp>
        <p:nvSpPr>
          <p:cNvPr id="266" name="당신의 여행을 돕는 새로운 방법"/>
          <p:cNvSpPr txBox="1"/>
          <p:nvPr/>
        </p:nvSpPr>
        <p:spPr>
          <a:xfrm>
            <a:off x="4427461" y="9095596"/>
            <a:ext cx="1552907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8000"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lvl1pPr>
          </a:lstStyle>
          <a:p>
            <a:pPr/>
            <a:r>
              <a:t>감사합니다!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이미지" descr="이미지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293" t="0" r="929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4" name="직사각형"/>
          <p:cNvSpPr/>
          <p:nvPr/>
        </p:nvSpPr>
        <p:spPr>
          <a:xfrm>
            <a:off x="-14686" y="-50603"/>
            <a:ext cx="24413372" cy="13817206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5" name="직사각형"/>
          <p:cNvSpPr/>
          <p:nvPr/>
        </p:nvSpPr>
        <p:spPr>
          <a:xfrm>
            <a:off x="3170457" y="9547522"/>
            <a:ext cx="5662480" cy="10870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chemeClr val="accent5"/>
                </a:solidFill>
              </a:defRPr>
            </a:pPr>
          </a:p>
        </p:txBody>
      </p:sp>
      <p:sp>
        <p:nvSpPr>
          <p:cNvPr id="126" name="C A R R I E R…"/>
          <p:cNvSpPr txBox="1"/>
          <p:nvPr/>
        </p:nvSpPr>
        <p:spPr>
          <a:xfrm>
            <a:off x="2800536" y="6610600"/>
            <a:ext cx="21144273" cy="292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9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Automated Smoking Detection Reporting System : 스모코</a:t>
            </a:r>
          </a:p>
        </p:txBody>
      </p:sp>
      <p:sp>
        <p:nvSpPr>
          <p:cNvPr id="127" name="쇼핑을 할 때 가지고싶은 물건이 국내에 없는 경우가 있습니다. 이럴땐 높은 배송료를 내며 해외에서 주문을 하게 됩니다.…"/>
          <p:cNvSpPr txBox="1"/>
          <p:nvPr/>
        </p:nvSpPr>
        <p:spPr>
          <a:xfrm>
            <a:off x="3263635" y="10018080"/>
            <a:ext cx="20548534" cy="2289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500">
                <a:solidFill>
                  <a:srgbClr val="FFFFFF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r>
              <a:t>현재 우리나라의 유치원 및 초,중,고등학생들은 흡연에 무방비로 노출되어 있습니다, 하지만 현재 국내 스쿨존에는 이를 방지하는 어떤 시스템도 존재하지 않습니다. </a:t>
            </a:r>
            <a:br/>
          </a:p>
          <a:p>
            <a:pPr algn="l">
              <a:defRPr sz="3500">
                <a:solidFill>
                  <a:srgbClr val="FFFFFF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r>
              <a:rPr sz="3600">
                <a:solidFill>
                  <a:schemeClr val="accent5"/>
                </a:solidFill>
              </a:rPr>
              <a:t>스모코</a:t>
            </a:r>
            <a:r>
              <a:t>는 유치원 및 초.중.고 스쿨존에 스모코 시스템을 설치하여, 아이들을 흡연의 위험으로부터 보호하려 합니다.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creen Shot on Nov 21st at 01_49 AM.png" descr="Screen Shot on Nov 21st at 01_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86192"/>
            <a:ext cx="18880248" cy="474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reen Shot on Nov 21st at 01_51 AM.png" descr="Screen Shot on Nov 21st at 01_5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571" y="4791075"/>
            <a:ext cx="15722601" cy="353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creen Shot on Nov 21st at 01_50 AM.png" descr="Screen Shot on Nov 21st at 01_50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871" y="8250351"/>
            <a:ext cx="15748001" cy="4214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Screen Shot on Nov 21st at 01_54 AM.png" descr="Screen Shot on Nov 21st at 01_54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55504" y="4734997"/>
            <a:ext cx="9256578" cy="6577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2"/>
      <p:bldP build="whole" bldLvl="1" animBg="1" rev="0" advAuto="0" spid="131" grpId="3"/>
      <p:bldP build="whole" bldLvl="1" animBg="1" rev="0" advAuto="0" spid="1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hy NOW"/>
          <p:cNvSpPr txBox="1"/>
          <p:nvPr/>
        </p:nvSpPr>
        <p:spPr>
          <a:xfrm>
            <a:off x="1314668" y="494218"/>
            <a:ext cx="788052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b="1" sz="6400" u="sng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Why Now?</a:t>
            </a:r>
          </a:p>
        </p:txBody>
      </p:sp>
      <p:sp>
        <p:nvSpPr>
          <p:cNvPr id="135" name="2017년 1/4분기 온라인 해외 직접구매액은…"/>
          <p:cNvSpPr txBox="1"/>
          <p:nvPr/>
        </p:nvSpPr>
        <p:spPr>
          <a:xfrm>
            <a:off x="1323321" y="3024923"/>
            <a:ext cx="938582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20842" indent="-320842" algn="l">
              <a:lnSpc>
                <a:spcPct val="120000"/>
              </a:lnSpc>
              <a:buSzPct val="100000"/>
              <a:buChar char="-"/>
              <a:defRPr sz="3300"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r>
              <a:t>청소년 흡연율 </a:t>
            </a:r>
            <a:r>
              <a:rPr>
                <a:solidFill>
                  <a:schemeClr val="accent5"/>
                </a:solidFill>
              </a:rPr>
              <a:t>세계 2위</a:t>
            </a:r>
            <a:r>
              <a:rPr sz="2400"/>
              <a:t>(oecd국가 기준, 약 8%),</a:t>
            </a:r>
            <a:r>
              <a:t> 8년째 제자리</a:t>
            </a:r>
          </a:p>
        </p:txBody>
      </p:sp>
      <p:pic>
        <p:nvPicPr>
          <p:cNvPr id="136" name="Screen Shot on Nov 21st at 12_18 AM.png" descr="Screen Shot on Nov 21st at 12_1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3832" y="4016664"/>
            <a:ext cx="11021081" cy="940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담배연기없는 안전한 등하교길.png" descr="담배연기없는 안전한 등하교길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01996" y="2901327"/>
            <a:ext cx="12434266" cy="1040240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2017년 1/4분기 온라인 해외 직접구매액은…"/>
          <p:cNvSpPr txBox="1"/>
          <p:nvPr/>
        </p:nvSpPr>
        <p:spPr>
          <a:xfrm>
            <a:off x="1393348" y="1689720"/>
            <a:ext cx="2020805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20000"/>
              </a:lnSpc>
              <a:defRPr sz="3300"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defRPr>
            </a:pPr>
            <a:r>
              <a:t>- 보육·교육시설의 외부 10m 이내에서도 담배를 못 피우게 하는 내용의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“국민건강증진법</a:t>
            </a:r>
            <a:r>
              <a:t>”(National Health Promotion Law) </a:t>
            </a:r>
            <a:br/>
            <a:r>
              <a:t>개정안 발의(2017년 6월), 빠르면 2018년부터 시행예정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0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0" presetID="1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4"/>
      <p:bldP build="whole" bldLvl="1" animBg="1" rev="0" advAuto="0" spid="135" grpId="3"/>
      <p:bldP build="whole" bldLvl="1" animBg="1" rev="0" advAuto="0" spid="137" grpId="2"/>
      <p:bldP build="whole" bldLvl="1" animBg="1" rev="0" advAuto="0" spid="13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y NOW"/>
          <p:cNvSpPr txBox="1"/>
          <p:nvPr/>
        </p:nvSpPr>
        <p:spPr>
          <a:xfrm>
            <a:off x="1314668" y="646618"/>
            <a:ext cx="11141548" cy="111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1" sz="6200" u="sng">
                <a:latin typeface="+mn-lt"/>
                <a:ea typeface="+mn-ea"/>
                <a:cs typeface="+mn-cs"/>
                <a:sym typeface="Helvetica"/>
              </a:defRPr>
            </a:pPr>
            <a:r>
              <a:t>어린이 및 청소년이 겪고있는 </a:t>
            </a:r>
            <a:r>
              <a:rPr>
                <a:solidFill>
                  <a:schemeClr val="accent5"/>
                </a:solidFill>
              </a:rPr>
              <a:t>피해</a:t>
            </a:r>
          </a:p>
        </p:txBody>
      </p:sp>
      <p:grpSp>
        <p:nvGrpSpPr>
          <p:cNvPr id="145" name="Group"/>
          <p:cNvGrpSpPr/>
          <p:nvPr/>
        </p:nvGrpSpPr>
        <p:grpSpPr>
          <a:xfrm>
            <a:off x="7545485" y="6462369"/>
            <a:ext cx="13881692" cy="1562101"/>
            <a:chOff x="0" y="0"/>
            <a:chExt cx="13881690" cy="1562100"/>
          </a:xfrm>
        </p:grpSpPr>
        <p:sp>
          <p:nvSpPr>
            <p:cNvPr id="141" name="그룹"/>
            <p:cNvSpPr txBox="1"/>
            <p:nvPr/>
          </p:nvSpPr>
          <p:spPr>
            <a:xfrm>
              <a:off x="0" y="-1"/>
              <a:ext cx="1470422" cy="156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9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02</a:t>
              </a:r>
            </a:p>
          </p:txBody>
        </p:sp>
        <p:sp>
          <p:nvSpPr>
            <p:cNvPr id="142" name="직사각형"/>
            <p:cNvSpPr/>
            <p:nvPr/>
          </p:nvSpPr>
          <p:spPr>
            <a:xfrm>
              <a:off x="3198596" y="859656"/>
              <a:ext cx="924569" cy="84387"/>
            </a:xfrm>
            <a:prstGeom prst="rect">
              <a:avLst/>
            </a:prstGeom>
            <a:solidFill>
              <a:srgbClr val="FF4C2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" name="취소◦환불◦교환 지연 및 거부"/>
            <p:cNvSpPr txBox="1"/>
            <p:nvPr/>
          </p:nvSpPr>
          <p:spPr>
            <a:xfrm>
              <a:off x="3102591" y="84828"/>
              <a:ext cx="10779100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42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pPr/>
              <a:r>
                <a:t>쉽게 흡연에 노출되어, 어린나이에 흡연을 배우게 됨</a:t>
              </a:r>
            </a:p>
          </p:txBody>
        </p:sp>
        <p:sp>
          <p:nvSpPr>
            <p:cNvPr id="144" name="상담 22.6%   피해구제 20.8%…"/>
            <p:cNvSpPr txBox="1"/>
            <p:nvPr/>
          </p:nvSpPr>
          <p:spPr>
            <a:xfrm>
              <a:off x="3152644" y="1035449"/>
              <a:ext cx="977890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400">
                  <a:latin typeface="Apple SD 산돌고딕 Neo 아주옅은체"/>
                  <a:ea typeface="Apple SD 산돌고딕 Neo 아주옅은체"/>
                  <a:cs typeface="Apple SD 산돌고딕 Neo 아주옅은체"/>
                  <a:sym typeface="Apple SD 산돌고딕 Neo 아주옅은체"/>
                </a:defRPr>
              </a:lvl1pPr>
            </a:lstStyle>
            <a:p>
              <a:pPr/>
              <a:r>
                <a:t>많은수의 흡연자들이, 중고등학교때 흡연을 시작 (청소년 최초 흡연연령 평균 13세)</a:t>
              </a:r>
            </a:p>
          </p:txBody>
        </p:sp>
      </p:grpSp>
      <p:grpSp>
        <p:nvGrpSpPr>
          <p:cNvPr id="150" name="Group"/>
          <p:cNvGrpSpPr/>
          <p:nvPr/>
        </p:nvGrpSpPr>
        <p:grpSpPr>
          <a:xfrm>
            <a:off x="7485284" y="8840554"/>
            <a:ext cx="16199461" cy="1882746"/>
            <a:chOff x="0" y="0"/>
            <a:chExt cx="16199460" cy="1882745"/>
          </a:xfrm>
        </p:grpSpPr>
        <p:sp>
          <p:nvSpPr>
            <p:cNvPr id="146" name="그룹"/>
            <p:cNvSpPr txBox="1"/>
            <p:nvPr/>
          </p:nvSpPr>
          <p:spPr>
            <a:xfrm>
              <a:off x="0" y="-1"/>
              <a:ext cx="1470422" cy="156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9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03</a:t>
              </a:r>
            </a:p>
          </p:txBody>
        </p:sp>
        <p:sp>
          <p:nvSpPr>
            <p:cNvPr id="147" name="직사각형"/>
            <p:cNvSpPr/>
            <p:nvPr/>
          </p:nvSpPr>
          <p:spPr>
            <a:xfrm>
              <a:off x="3258797" y="906464"/>
              <a:ext cx="924569" cy="84387"/>
            </a:xfrm>
            <a:prstGeom prst="rect">
              <a:avLst/>
            </a:prstGeom>
            <a:solidFill>
              <a:srgbClr val="FF4C2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제품불량◦파손◦AS"/>
            <p:cNvSpPr txBox="1"/>
            <p:nvPr/>
          </p:nvSpPr>
          <p:spPr>
            <a:xfrm>
              <a:off x="3238992" y="102863"/>
              <a:ext cx="6994628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42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pPr/>
              <a:r>
                <a:t>직접적인 접촉으로 인한 유아사고</a:t>
              </a:r>
            </a:p>
          </p:txBody>
        </p:sp>
        <p:sp>
          <p:nvSpPr>
            <p:cNvPr id="149" name="상담 15.7%   피해구제 26.1%…"/>
            <p:cNvSpPr txBox="1"/>
            <p:nvPr/>
          </p:nvSpPr>
          <p:spPr>
            <a:xfrm>
              <a:off x="3239668" y="1044545"/>
              <a:ext cx="12959793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l">
                <a:defRPr sz="2400">
                  <a:latin typeface="Apple SD 산돌고딕 Neo 아주옅은체"/>
                  <a:ea typeface="Apple SD 산돌고딕 Neo 아주옅은체"/>
                  <a:cs typeface="Apple SD 산돌고딕 Neo 아주옅은체"/>
                  <a:sym typeface="Apple SD 산돌고딕 Neo 아주옅은체"/>
                </a:defRPr>
              </a:pPr>
              <a:r>
                <a:t>일본에서는 지난 2001년 도쿄에서 길거리 흡연 때문에 한 어린아이가 실명하는 사건이 벌어진 이후 스쿨존내 </a:t>
              </a:r>
              <a:br/>
              <a:r>
                <a:t>길거리 흡연을 전면금지, 국내에서도 유사사고 꾸준히 발생 중</a:t>
              </a:r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7545485" y="4084184"/>
            <a:ext cx="11316839" cy="1634335"/>
            <a:chOff x="0" y="0"/>
            <a:chExt cx="11316837" cy="1634334"/>
          </a:xfrm>
        </p:grpSpPr>
        <p:sp>
          <p:nvSpPr>
            <p:cNvPr id="151" name="그룹"/>
            <p:cNvSpPr txBox="1"/>
            <p:nvPr/>
          </p:nvSpPr>
          <p:spPr>
            <a:xfrm>
              <a:off x="0" y="-1"/>
              <a:ext cx="3502819" cy="156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9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01      </a:t>
              </a:r>
            </a:p>
          </p:txBody>
        </p:sp>
        <p:sp>
          <p:nvSpPr>
            <p:cNvPr id="152" name="배송지연◦오배송◦분실"/>
            <p:cNvSpPr txBox="1"/>
            <p:nvPr/>
          </p:nvSpPr>
          <p:spPr>
            <a:xfrm>
              <a:off x="3178791" y="119762"/>
              <a:ext cx="127001" cy="139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l">
                <a:defRPr sz="42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</a:p>
          </p:txBody>
        </p:sp>
        <p:sp>
          <p:nvSpPr>
            <p:cNvPr id="153" name="직사각형"/>
            <p:cNvSpPr/>
            <p:nvPr/>
          </p:nvSpPr>
          <p:spPr>
            <a:xfrm>
              <a:off x="3165802" y="988641"/>
              <a:ext cx="924569" cy="84387"/>
            </a:xfrm>
            <a:prstGeom prst="rect">
              <a:avLst/>
            </a:prstGeom>
            <a:solidFill>
              <a:srgbClr val="FF4C2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" name="취소◦환불◦교환 지연 및 거부"/>
            <p:cNvSpPr txBox="1"/>
            <p:nvPr/>
          </p:nvSpPr>
          <p:spPr>
            <a:xfrm>
              <a:off x="3069797" y="213814"/>
              <a:ext cx="7128511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42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pPr/>
              <a:r>
                <a:t>직,간접흡연에 인한 건강상의 피해</a:t>
              </a:r>
            </a:p>
          </p:txBody>
        </p:sp>
        <p:sp>
          <p:nvSpPr>
            <p:cNvPr id="155" name="상담 22.6%   피해구제 20.8%…"/>
            <p:cNvSpPr txBox="1"/>
            <p:nvPr/>
          </p:nvSpPr>
          <p:spPr>
            <a:xfrm>
              <a:off x="3119850" y="1164434"/>
              <a:ext cx="819698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400">
                  <a:latin typeface="Apple SD 산돌고딕 Neo 아주옅은체"/>
                  <a:ea typeface="Apple SD 산돌고딕 Neo 아주옅은체"/>
                  <a:cs typeface="Apple SD 산돌고딕 Neo 아주옅은체"/>
                  <a:sym typeface="Apple SD 산돌고딕 Neo 아주옅은체"/>
                </a:defRPr>
              </a:lvl1pPr>
            </a:lstStyle>
            <a:p>
              <a:pPr/>
              <a:r>
                <a:t>모든 흡연은 해로우나, 특히 청소년기의 흡연은 성장기 건강에 치명적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  <p:bldP build="whole" bldLvl="1" animBg="1" rev="0" advAuto="0" spid="145" grpId="2"/>
      <p:bldP build="whole" bldLvl="1" animBg="1" rev="0" advAuto="0" spid="150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hy NOW"/>
          <p:cNvSpPr txBox="1"/>
          <p:nvPr/>
        </p:nvSpPr>
        <p:spPr>
          <a:xfrm>
            <a:off x="1314668" y="646618"/>
            <a:ext cx="11478396" cy="111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1" sz="6200" u="sng">
                <a:latin typeface="+mn-lt"/>
                <a:ea typeface="+mn-ea"/>
                <a:cs typeface="+mn-cs"/>
                <a:sym typeface="Helvetica"/>
              </a:defRPr>
            </a:pPr>
            <a:r>
              <a:t>기존 흡연단속의 </a:t>
            </a:r>
            <a:r>
              <a:rPr>
                <a:solidFill>
                  <a:schemeClr val="accent5"/>
                </a:solidFill>
              </a:rPr>
              <a:t>한계점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5843685" y="4084184"/>
            <a:ext cx="18203286" cy="1688213"/>
            <a:chOff x="0" y="0"/>
            <a:chExt cx="18203285" cy="1688212"/>
          </a:xfrm>
        </p:grpSpPr>
        <p:sp>
          <p:nvSpPr>
            <p:cNvPr id="159" name="그룹"/>
            <p:cNvSpPr txBox="1"/>
            <p:nvPr/>
          </p:nvSpPr>
          <p:spPr>
            <a:xfrm>
              <a:off x="0" y="-1"/>
              <a:ext cx="1470422" cy="156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9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01</a:t>
              </a:r>
            </a:p>
          </p:txBody>
        </p:sp>
        <p:sp>
          <p:nvSpPr>
            <p:cNvPr id="160" name="직사각형"/>
            <p:cNvSpPr/>
            <p:nvPr/>
          </p:nvSpPr>
          <p:spPr>
            <a:xfrm>
              <a:off x="3198596" y="901748"/>
              <a:ext cx="924569" cy="84387"/>
            </a:xfrm>
            <a:prstGeom prst="rect">
              <a:avLst/>
            </a:prstGeom>
            <a:solidFill>
              <a:srgbClr val="FF4C2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" name="배송지연◦오배송◦분실"/>
            <p:cNvSpPr txBox="1"/>
            <p:nvPr/>
          </p:nvSpPr>
          <p:spPr>
            <a:xfrm>
              <a:off x="3178791" y="119762"/>
              <a:ext cx="15024495" cy="1568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l">
                <a:lnSpc>
                  <a:spcPct val="150000"/>
                </a:lnSpc>
                <a:defRPr sz="45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t>인력의 한계</a:t>
              </a:r>
            </a:p>
            <a:p>
              <a:pPr algn="l">
                <a:lnSpc>
                  <a:spcPct val="150000"/>
                </a:lnSpc>
                <a:defRPr sz="46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pPr>
              <a:r>
                <a:rPr sz="2800"/>
                <a:t>대부분의 흡연단속은 자체 학교 경비인력이나, 순찰중인 경찰관이 주로 수행하나, 단속인력이 턱없이 부족</a:t>
              </a:r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5843685" y="8840554"/>
            <a:ext cx="14192553" cy="1565246"/>
            <a:chOff x="0" y="0"/>
            <a:chExt cx="14192551" cy="1565245"/>
          </a:xfrm>
        </p:grpSpPr>
        <p:sp>
          <p:nvSpPr>
            <p:cNvPr id="163" name="그룹"/>
            <p:cNvSpPr txBox="1"/>
            <p:nvPr/>
          </p:nvSpPr>
          <p:spPr>
            <a:xfrm>
              <a:off x="0" y="-1"/>
              <a:ext cx="1470422" cy="156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9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03</a:t>
              </a:r>
            </a:p>
          </p:txBody>
        </p:sp>
        <p:sp>
          <p:nvSpPr>
            <p:cNvPr id="164" name="직사각형"/>
            <p:cNvSpPr/>
            <p:nvPr/>
          </p:nvSpPr>
          <p:spPr>
            <a:xfrm>
              <a:off x="3198596" y="906464"/>
              <a:ext cx="924569" cy="84387"/>
            </a:xfrm>
            <a:prstGeom prst="rect">
              <a:avLst/>
            </a:prstGeom>
            <a:solidFill>
              <a:srgbClr val="FF4C2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" name="제품불량◦파손◦AS"/>
            <p:cNvSpPr txBox="1"/>
            <p:nvPr/>
          </p:nvSpPr>
          <p:spPr>
            <a:xfrm>
              <a:off x="3178791" y="102863"/>
              <a:ext cx="3929635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45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pPr/>
              <a:r>
                <a:t>단속/적발의 한계</a:t>
              </a:r>
            </a:p>
          </p:txBody>
        </p:sp>
        <p:sp>
          <p:nvSpPr>
            <p:cNvPr id="166" name="상담 15.7%   피해구제 26.1%…"/>
            <p:cNvSpPr txBox="1"/>
            <p:nvPr/>
          </p:nvSpPr>
          <p:spPr>
            <a:xfrm>
              <a:off x="3179467" y="1044545"/>
              <a:ext cx="11013085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800">
                  <a:latin typeface="Apple SD 산돌고딕 Neo 아주옅은체"/>
                  <a:ea typeface="Apple SD 산돌고딕 Neo 아주옅은체"/>
                  <a:cs typeface="Apple SD 산돌고딕 Neo 아주옅은체"/>
                  <a:sym typeface="Apple SD 산돌고딕 Neo 아주옅은체"/>
                </a:defRPr>
              </a:lvl1pPr>
            </a:lstStyle>
            <a:p>
              <a:pPr/>
              <a:r>
                <a:t>짧은시간안에 이뤄지는 흡연을 현장에서 즉시 단속하고 증거를 적발하기 어려움</a:t>
              </a:r>
            </a:p>
          </p:txBody>
        </p:sp>
      </p:grpSp>
      <p:grpSp>
        <p:nvGrpSpPr>
          <p:cNvPr id="172" name="Group"/>
          <p:cNvGrpSpPr/>
          <p:nvPr/>
        </p:nvGrpSpPr>
        <p:grpSpPr>
          <a:xfrm>
            <a:off x="5843685" y="6462369"/>
            <a:ext cx="9578846" cy="1562101"/>
            <a:chOff x="0" y="0"/>
            <a:chExt cx="9578844" cy="1562100"/>
          </a:xfrm>
        </p:grpSpPr>
        <p:sp>
          <p:nvSpPr>
            <p:cNvPr id="168" name="그룹"/>
            <p:cNvSpPr txBox="1"/>
            <p:nvPr/>
          </p:nvSpPr>
          <p:spPr>
            <a:xfrm>
              <a:off x="0" y="-1"/>
              <a:ext cx="1470422" cy="156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z="9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02</a:t>
              </a:r>
            </a:p>
          </p:txBody>
        </p:sp>
        <p:sp>
          <p:nvSpPr>
            <p:cNvPr id="169" name="직사각형"/>
            <p:cNvSpPr/>
            <p:nvPr/>
          </p:nvSpPr>
          <p:spPr>
            <a:xfrm>
              <a:off x="3198596" y="859656"/>
              <a:ext cx="924569" cy="84387"/>
            </a:xfrm>
            <a:prstGeom prst="rect">
              <a:avLst/>
            </a:prstGeom>
            <a:solidFill>
              <a:srgbClr val="FF4C2A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" name="취소◦환불◦교환 지연 및 거부"/>
            <p:cNvSpPr txBox="1"/>
            <p:nvPr/>
          </p:nvSpPr>
          <p:spPr>
            <a:xfrm>
              <a:off x="3102591" y="84828"/>
              <a:ext cx="2736343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45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pPr/>
              <a:r>
                <a:t>시간의 한계</a:t>
              </a:r>
            </a:p>
          </p:txBody>
        </p:sp>
        <p:sp>
          <p:nvSpPr>
            <p:cNvPr id="171" name="상담 22.6%   피해구제 20.8%…"/>
            <p:cNvSpPr txBox="1"/>
            <p:nvPr/>
          </p:nvSpPr>
          <p:spPr>
            <a:xfrm>
              <a:off x="3152644" y="1035449"/>
              <a:ext cx="64262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z="2800">
                  <a:latin typeface="Apple SD 산돌고딕 Neo 아주옅은체"/>
                  <a:ea typeface="Apple SD 산돌고딕 Neo 아주옅은체"/>
                  <a:cs typeface="Apple SD 산돌고딕 Neo 아주옅은체"/>
                  <a:sym typeface="Apple SD 산돌고딕 Neo 아주옅은체"/>
                </a:defRPr>
              </a:lvl1pPr>
            </a:lstStyle>
            <a:p>
              <a:pPr/>
              <a:r>
                <a:t>상당수의 흡연이 늦은 시간이나 새벽에 일어남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  <p:bldP build="whole" bldLvl="1" animBg="1" rev="0" advAuto="0" spid="172" grpId="2"/>
      <p:bldP build="whole" bldLvl="1" animBg="1" rev="0" advAuto="0" spid="167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원"/>
          <p:cNvSpPr/>
          <p:nvPr/>
        </p:nvSpPr>
        <p:spPr>
          <a:xfrm>
            <a:off x="8432048" y="3084424"/>
            <a:ext cx="7547151" cy="7547152"/>
          </a:xfrm>
          <a:prstGeom prst="ellipse">
            <a:avLst/>
          </a:prstGeom>
          <a:ln w="12700">
            <a:solidFill>
              <a:srgbClr val="A6AAA9"/>
            </a:solidFill>
            <a:prstDash val="dash"/>
            <a:miter/>
          </a:ln>
        </p:spPr>
        <p:txBody>
          <a:bodyPr lIns="50800" tIns="50800" rIns="50800" bIns="50800" anchor="ctr"/>
          <a:lstStyle/>
          <a:p>
            <a:pPr defTabSz="9144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5" name="원"/>
          <p:cNvSpPr/>
          <p:nvPr/>
        </p:nvSpPr>
        <p:spPr>
          <a:xfrm>
            <a:off x="11262228" y="5914606"/>
            <a:ext cx="1886789" cy="1886788"/>
          </a:xfrm>
          <a:prstGeom prst="ellipse">
            <a:avLst/>
          </a:prstGeom>
          <a:ln w="12700">
            <a:solidFill>
              <a:srgbClr val="F44336"/>
            </a:solidFill>
            <a:prstDash val="dash"/>
            <a:miter/>
          </a:ln>
        </p:spPr>
        <p:txBody>
          <a:bodyPr lIns="50800" tIns="50800" rIns="50800" bIns="50800" anchor="ctr"/>
          <a:lstStyle/>
          <a:p>
            <a:pPr defTabSz="9144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6" name="원"/>
          <p:cNvSpPr/>
          <p:nvPr/>
        </p:nvSpPr>
        <p:spPr>
          <a:xfrm>
            <a:off x="10318836" y="4971212"/>
            <a:ext cx="3773576" cy="3773576"/>
          </a:xfrm>
          <a:prstGeom prst="ellipse">
            <a:avLst/>
          </a:prstGeom>
          <a:ln w="12700">
            <a:solidFill>
              <a:srgbClr val="A6AAA9"/>
            </a:solidFill>
            <a:prstDash val="dash"/>
            <a:miter/>
          </a:ln>
        </p:spPr>
        <p:txBody>
          <a:bodyPr lIns="50800" tIns="50800" rIns="50800" bIns="50800" anchor="ctr"/>
          <a:lstStyle/>
          <a:p>
            <a:pPr defTabSz="9144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7" name="특별한 상품을 계속해서 원하는 구매자"/>
          <p:cNvSpPr txBox="1"/>
          <p:nvPr/>
        </p:nvSpPr>
        <p:spPr>
          <a:xfrm>
            <a:off x="2680356" y="6449372"/>
            <a:ext cx="9286094" cy="81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defTabSz="914400">
              <a:defRPr b="1" sz="450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흡연단속</a:t>
            </a:r>
            <a:r>
              <a:t> 시간</a:t>
            </a:r>
            <a:r>
              <a:rPr>
                <a:solidFill>
                  <a:srgbClr val="000000"/>
                </a:solidFill>
              </a:rPr>
              <a:t>과</a:t>
            </a:r>
            <a:r>
              <a:t> 인력</a:t>
            </a:r>
            <a:r>
              <a:rPr>
                <a:solidFill>
                  <a:srgbClr val="000000"/>
                </a:solidFill>
              </a:rPr>
              <a:t>의 한계점</a:t>
            </a:r>
          </a:p>
        </p:txBody>
      </p:sp>
      <p:sp>
        <p:nvSpPr>
          <p:cNvPr id="178" name="소모적인 여행경비를 아끼려는 여행객"/>
          <p:cNvSpPr txBox="1"/>
          <p:nvPr/>
        </p:nvSpPr>
        <p:spPr>
          <a:xfrm>
            <a:off x="13157832" y="6449372"/>
            <a:ext cx="9286095" cy="81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defTabSz="914400">
              <a:defRPr b="1" sz="4500">
                <a:latin typeface="+mn-lt"/>
                <a:ea typeface="+mn-ea"/>
                <a:cs typeface="+mn-cs"/>
                <a:sym typeface="Helvetica"/>
              </a:defRPr>
            </a:pPr>
            <a:r>
              <a:t>담배연기로 피해를 보는 </a:t>
            </a:r>
            <a:r>
              <a:rPr>
                <a:solidFill>
                  <a:schemeClr val="accent5"/>
                </a:solidFill>
              </a:rPr>
              <a:t>아이들</a:t>
            </a:r>
          </a:p>
        </p:txBody>
      </p:sp>
      <p:pic>
        <p:nvPicPr>
          <p:cNvPr id="179" name="센서.png" descr="센서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606"/>
          <a:stretch>
            <a:fillRect/>
          </a:stretch>
        </p:blipFill>
        <p:spPr>
          <a:xfrm>
            <a:off x="11626056" y="6483350"/>
            <a:ext cx="1132072" cy="74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2"/>
      <p:bldP build="whole" bldLvl="1" animBg="1" rev="0" advAuto="0" spid="17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 A R R I E R 가 해결하겠습니다"/>
          <p:cNvSpPr txBox="1"/>
          <p:nvPr/>
        </p:nvSpPr>
        <p:spPr>
          <a:xfrm>
            <a:off x="998202" y="6464371"/>
            <a:ext cx="9068944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800">
                <a:solidFill>
                  <a:schemeClr val="accent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pPr>
            <a:r>
              <a:t>스 모 코</a:t>
            </a:r>
            <a:r>
              <a:rPr sz="6200">
                <a:solidFill>
                  <a:srgbClr val="000000"/>
                </a:solidFill>
                <a:latin typeface="Apple SD 산돌고딕 Neo 아주옅은체"/>
                <a:ea typeface="Apple SD 산돌고딕 Neo 아주옅은체"/>
                <a:cs typeface="Apple SD 산돌고딕 Neo 아주옅은체"/>
                <a:sym typeface="Apple SD 산돌고딕 Neo 아주옅은체"/>
              </a:rPr>
              <a:t> 가 해결하겠습니다</a:t>
            </a:r>
          </a:p>
        </p:txBody>
      </p:sp>
      <p:pic>
        <p:nvPicPr>
          <p:cNvPr id="182" name="Screen Shot on Nov 21st at 04_51 AM.png" descr="Screen Shot on Nov 21st at 04_5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6595" y="7943161"/>
            <a:ext cx="3318087" cy="22182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8" name="Group"/>
          <p:cNvGrpSpPr/>
          <p:nvPr/>
        </p:nvGrpSpPr>
        <p:grpSpPr>
          <a:xfrm>
            <a:off x="10034085" y="6591099"/>
            <a:ext cx="9068944" cy="5423252"/>
            <a:chOff x="0" y="0"/>
            <a:chExt cx="9068942" cy="5423251"/>
          </a:xfrm>
        </p:grpSpPr>
        <p:sp>
          <p:nvSpPr>
            <p:cNvPr id="183" name="Web"/>
            <p:cNvSpPr txBox="1"/>
            <p:nvPr/>
          </p:nvSpPr>
          <p:spPr>
            <a:xfrm>
              <a:off x="5299528" y="1498027"/>
              <a:ext cx="1857734" cy="301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 defTabSz="914400">
                <a:defRPr b="1" sz="48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Web</a:t>
              </a:r>
            </a:p>
          </p:txBody>
        </p:sp>
        <p:sp>
          <p:nvSpPr>
            <p:cNvPr id="184" name="자바스크립트 Node.js를 통한 프레임워크 구현…"/>
            <p:cNvSpPr txBox="1"/>
            <p:nvPr/>
          </p:nvSpPr>
          <p:spPr>
            <a:xfrm>
              <a:off x="5253348" y="2811919"/>
              <a:ext cx="3250864" cy="573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algn="l" defTabSz="914400">
                <a:lnSpc>
                  <a:spcPct val="130000"/>
                </a:lnSpc>
                <a:defRPr sz="2400">
                  <a:solidFill>
                    <a:srgbClr val="000000">
                      <a:alpha val="70000"/>
                    </a:srgbClr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자바스크립트 Node.js를 통한 프레임워크 구현</a:t>
              </a:r>
            </a:p>
            <a:p>
              <a:pPr algn="l" defTabSz="914400">
                <a:lnSpc>
                  <a:spcPct val="130000"/>
                </a:lnSpc>
                <a:defRPr sz="2400">
                  <a:solidFill>
                    <a:srgbClr val="000000">
                      <a:alpha val="70000"/>
                    </a:srgbClr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아마존 클라우드서버(EC2) 기반, </a:t>
              </a:r>
            </a:p>
            <a:p>
              <a:pPr algn="l" defTabSz="914400">
                <a:lnSpc>
                  <a:spcPct val="130000"/>
                </a:lnSpc>
                <a:defRPr sz="2400">
                  <a:solidFill>
                    <a:srgbClr val="000000">
                      <a:alpha val="70000"/>
                    </a:srgbClr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Load Balancer통해 안정성 있는 서버 구축</a:t>
              </a:r>
            </a:p>
          </p:txBody>
        </p:sp>
        <p:sp>
          <p:nvSpPr>
            <p:cNvPr id="185" name="Amazon web service."/>
            <p:cNvSpPr txBox="1"/>
            <p:nvPr/>
          </p:nvSpPr>
          <p:spPr>
            <a:xfrm>
              <a:off x="5275602" y="2031956"/>
              <a:ext cx="2123912" cy="223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914400">
                <a:defRPr sz="36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Amazon web service.</a:t>
              </a:r>
            </a:p>
          </p:txBody>
        </p:sp>
        <p:pic>
          <p:nvPicPr>
            <p:cNvPr id="186" name="데모.png" descr="데모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67019" y="246508"/>
              <a:ext cx="7142246" cy="4644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laptop@2x.png" descr="laptop@2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068943" cy="54232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9" name="소모적인 여행경비를 아끼려는 여행객"/>
          <p:cNvSpPr txBox="1"/>
          <p:nvPr/>
        </p:nvSpPr>
        <p:spPr>
          <a:xfrm>
            <a:off x="18669632" y="8181052"/>
            <a:ext cx="1792102" cy="174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400">
              <a:defRPr b="1" sz="1080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Why NOW"/>
          <p:cNvSpPr txBox="1"/>
          <p:nvPr/>
        </p:nvSpPr>
        <p:spPr>
          <a:xfrm>
            <a:off x="730468" y="443418"/>
            <a:ext cx="11141548" cy="1156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b="1" sz="6400" u="sng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스모코 시스템 솔루션</a:t>
            </a:r>
          </a:p>
        </p:txBody>
      </p:sp>
      <p:sp>
        <p:nvSpPr>
          <p:cNvPr id="192" name="C A R R I E R 가 해결하겠습니다"/>
          <p:cNvSpPr txBox="1"/>
          <p:nvPr/>
        </p:nvSpPr>
        <p:spPr>
          <a:xfrm>
            <a:off x="795002" y="3259286"/>
            <a:ext cx="18480666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028700" indent="-1028700" algn="l" defTabSz="457200">
              <a:defRPr sz="5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1. 흡연 감지 센서를 통해 실시간으로 특정 장소의 흡연사실을 적발</a:t>
            </a:r>
          </a:p>
        </p:txBody>
      </p:sp>
      <p:sp>
        <p:nvSpPr>
          <p:cNvPr id="193" name="저렴하고 관리 및 단속이 쉬운, 스모코 흡연감지 시스템으로, 24시간 흡연피해 예방 및 적발"/>
          <p:cNvSpPr txBox="1"/>
          <p:nvPr/>
        </p:nvSpPr>
        <p:spPr>
          <a:xfrm>
            <a:off x="641667" y="1617905"/>
            <a:ext cx="21957864" cy="1617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 저렴하고 관리 및 단속이 쉬운, 스모코 흡연감지 시스템으로, 24시간 흡연피해 예방 및 적발</a:t>
            </a:r>
          </a:p>
        </p:txBody>
      </p:sp>
      <p:sp>
        <p:nvSpPr>
          <p:cNvPr id="194" name="C A R R I E R 가 해결하겠습니다"/>
          <p:cNvSpPr txBox="1"/>
          <p:nvPr/>
        </p:nvSpPr>
        <p:spPr>
          <a:xfrm>
            <a:off x="800600" y="5199881"/>
            <a:ext cx="18063072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028700" indent="-1028700" algn="l" defTabSz="457200">
              <a:defRPr sz="5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2. 흡연 감지 구역을 알기 쉽게 지도좌표에 말풍선 으로 표시 알림</a:t>
            </a:r>
          </a:p>
        </p:txBody>
      </p:sp>
      <p:sp>
        <p:nvSpPr>
          <p:cNvPr id="195" name="C A R R I E R 가 해결하겠습니다"/>
          <p:cNvSpPr txBox="1"/>
          <p:nvPr/>
        </p:nvSpPr>
        <p:spPr>
          <a:xfrm>
            <a:off x="858502" y="7140476"/>
            <a:ext cx="11933598" cy="10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028700" indent="-1028700" algn="l" defTabSz="457200">
              <a:defRPr sz="5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3. 흡연 농도량에  따라 레벨을 나누어 표시</a:t>
            </a:r>
          </a:p>
        </p:txBody>
      </p:sp>
      <p:sp>
        <p:nvSpPr>
          <p:cNvPr id="196" name="C A R R I E R 가 해결하겠습니다"/>
          <p:cNvSpPr txBox="1"/>
          <p:nvPr/>
        </p:nvSpPr>
        <p:spPr>
          <a:xfrm>
            <a:off x="871202" y="9081072"/>
            <a:ext cx="13163974" cy="1002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028700" indent="-1028700" algn="l" defTabSz="457200">
              <a:defRPr sz="5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4. 빠른 흡연 구역 탐지와 정확한 흡연위치 표시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2"/>
      <p:bldP build="whole" bldLvl="1" animBg="1" rev="0" advAuto="0" spid="196" grpId="4"/>
      <p:bldP build="whole" bldLvl="1" animBg="1" rev="0" advAuto="0" spid="192" grpId="1"/>
      <p:bldP build="whole" bldLvl="1" animBg="1" rev="0" advAuto="0" spid="195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